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73" r:id="rId3"/>
    <p:sldId id="270" r:id="rId4"/>
    <p:sldId id="298" r:id="rId5"/>
    <p:sldId id="261" r:id="rId6"/>
    <p:sldId id="294" r:id="rId7"/>
    <p:sldId id="321" r:id="rId8"/>
    <p:sldId id="324" r:id="rId9"/>
    <p:sldId id="292" r:id="rId10"/>
    <p:sldId id="291" r:id="rId11"/>
    <p:sldId id="301" r:id="rId12"/>
    <p:sldId id="299" r:id="rId13"/>
    <p:sldId id="278" r:id="rId14"/>
    <p:sldId id="300" r:id="rId15"/>
    <p:sldId id="320" r:id="rId16"/>
    <p:sldId id="322" r:id="rId17"/>
    <p:sldId id="295" r:id="rId18"/>
    <p:sldId id="308" r:id="rId19"/>
    <p:sldId id="326" r:id="rId20"/>
    <p:sldId id="309" r:id="rId21"/>
    <p:sldId id="310" r:id="rId22"/>
    <p:sldId id="316" r:id="rId23"/>
    <p:sldId id="317" r:id="rId24"/>
    <p:sldId id="319" r:id="rId25"/>
    <p:sldId id="312" r:id="rId26"/>
    <p:sldId id="318" r:id="rId27"/>
    <p:sldId id="313" r:id="rId28"/>
    <p:sldId id="311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0EFD1-206D-42F8-9570-FBBAFC894308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64276-91D1-4643-8230-6E1CED8DC3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06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31D2B1-C5C7-737E-A512-934439BED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EC0CB1-D883-5A7D-9963-3C3E7AFD8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72D861-A8DD-A216-6452-D43AB64B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D36007-4E36-FBA3-2DA8-169DEAEDA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F4147E5-2B6B-31B8-409F-23E89B28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126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017BC9-5156-B665-C8BA-B556822B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21180E5-DB94-FCAD-B76A-D1249648D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5BF2DA-9E8B-2584-B881-A2D203D66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B3264D-5E2D-4C82-FEF3-5A3D08C1F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2248C1-5582-6800-0905-52DB803F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69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ACDC462-B08F-D193-D568-C9838B814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6F74222-0D85-D88D-7078-A4B950FD2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7DA479-7796-1AE6-B2C8-C8CC0B94C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491A96-E914-460A-7C40-249C2C1E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72D21F-1156-9844-A337-11715C156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42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9B9D2D-CF91-E1C0-82DF-3103A828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1DDCED1-2CA1-2FF0-E7AA-BA44E70CC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0B17CA-2F13-E45F-F435-A530B03B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976D02-88E2-EC7C-BB0A-AFF276E20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50C46C-A9E5-4C44-1352-F91EDAC4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346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1D349B-9D8E-A234-14DD-A98638ED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712953-FAF7-2340-5D2E-0C1DC59D0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85CA98-9E2A-F2E5-16EA-A0C4D501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5C2AF8-5DD5-FC16-9141-2C3AD47A3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95D0D8-33AB-49D0-0C56-BC8A0487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424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BA675C-506F-DDB8-1F61-4553E1E8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02F653-E838-D72D-1396-317F55A77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74DEA0-0214-DA81-E997-C1143075C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E8C233B-B160-3644-4F81-82FAFC5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154CDB3-738C-139B-38F6-A2430C86C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E1FCCCD-615D-331D-8D42-FF019665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092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4F791B-A9E9-F1AF-B59B-20FEAD0F8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B527054-CD5A-D54F-6995-6B8B2E643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B8C3A20-7DDE-2168-19AC-CB31D4791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7FB958A-1D6C-E833-A9C9-BC46B10E3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C2C6621-84FB-6BEB-23E5-A2C4FECEB1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80AB802-2743-8D4C-E991-F983359B9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224521B-CA46-5F0E-B755-82BA521E8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40B5914-0CDF-885E-2702-A16125DA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49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882A83-23C3-68B0-92F3-779EA7EB6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77E28A1-003B-3A5C-7F4C-48980ABB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57AB679-B5D1-D8E3-F605-32E6261ED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CAF3383-1C58-B9AE-893C-11428D28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6283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1B2AA2B-C937-267B-A8E9-0A996F2E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64B44D9-A03C-9E93-DAC9-1B6510B68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3C9DE2-AFEE-6685-9365-2F96FA7A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77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E943C-18DD-6615-D90E-24F383B7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1DC2C6-50E4-EC5D-3578-F47DA7C6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F93478-F9CE-F998-99B7-B1063A3F5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E80241F-61A1-9458-6097-43BBC816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0BECDB2-DD15-A1D5-888A-457C81FF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DE0AC37-60E0-9715-6227-CFF79106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2102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D8817-42E0-3F5B-B0CB-7F555A22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61CC544-95A7-A342-E4E4-00983A1A7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DC1B978-4384-D9C9-8F15-9EB0474BD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AAB67FE-1662-593A-0D68-B2DD44DDC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1173D0-A2BF-0B8F-3B70-3C6B524D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A67954B-D156-2F0B-D0DA-351661C9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58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ABE98F9-9A96-556D-12F7-A671FCE1E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95951E-436E-EA7C-AB3B-6FF3AD8C4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E45472-9CD3-6738-DDCD-B1B1033A2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2BD65-9ECE-4C73-907E-35DDCD1A676F}" type="datetimeFigureOut">
              <a:rPr lang="it-IT" smtClean="0"/>
              <a:t>15/03/2023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D7A00F-3A9A-C43F-77B5-4CD12FF83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9E3315-7EB6-CFC3-281C-826C796DD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466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it-IT" sz="5400" dirty="0"/>
              <a:t>SYSTEM DESIGN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4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6" descr="Ingranaggi">
            <a:extLst>
              <a:ext uri="{FF2B5EF4-FFF2-40B4-BE49-F238E27FC236}">
                <a16:creationId xmlns:a16="http://schemas.microsoft.com/office/drawing/2014/main" id="{DF66831A-FF3B-CAC3-7AE7-A11404589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25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Optimal route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CB59093-2A87-10CE-A2AB-5424DBE8BE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9" b="3056"/>
          <a:stretch/>
        </p:blipFill>
        <p:spPr>
          <a:xfrm>
            <a:off x="386343" y="1409700"/>
            <a:ext cx="7810737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52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171994" cy="3736540"/>
          </a:xfrm>
        </p:spPr>
        <p:txBody>
          <a:bodyPr>
            <a:norm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it-IT" kern="1200" dirty="0">
                <a:latin typeface="+mj-lt"/>
                <a:ea typeface="+mj-ea"/>
                <a:cs typeface="+mj-cs"/>
              </a:rPr>
              <a:t>JSON </a:t>
            </a:r>
            <a:r>
              <a:rPr lang="it-IT" kern="1200" dirty="0" err="1">
                <a:latin typeface="+mj-lt"/>
                <a:ea typeface="+mj-ea"/>
                <a:cs typeface="+mj-cs"/>
              </a:rPr>
              <a:t>Response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A56AE5E-FD38-D95A-AE33-215AD43B6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15" r="86797" b="30787"/>
          <a:stretch/>
        </p:blipFill>
        <p:spPr>
          <a:xfrm>
            <a:off x="7544059" y="269323"/>
            <a:ext cx="2514756" cy="60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70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3392748" y="592543"/>
            <a:ext cx="540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API </a:t>
            </a:r>
            <a:r>
              <a:rPr lang="it-IT" sz="5400" dirty="0" err="1"/>
              <a:t>Neighbor</a:t>
            </a:r>
            <a:endParaRPr lang="it-IT" sz="54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1D530A3-3E13-A1D4-54A5-FC3B417959F8}"/>
              </a:ext>
            </a:extLst>
          </p:cNvPr>
          <p:cNvSpPr/>
          <p:nvPr/>
        </p:nvSpPr>
        <p:spPr>
          <a:xfrm>
            <a:off x="0" y="6121154"/>
            <a:ext cx="12192000" cy="736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3" y="1631920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C76D5E-B91E-720C-4F30-5DA87B0C9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1" t="41958" r="2136" b="49999"/>
          <a:stretch/>
        </p:blipFill>
        <p:spPr>
          <a:xfrm>
            <a:off x="714502" y="3429000"/>
            <a:ext cx="10762994" cy="48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44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 neighbor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diagramma, schematico&#10;&#10;Descrizione generata automaticamente">
            <a:extLst>
              <a:ext uri="{FF2B5EF4-FFF2-40B4-BE49-F238E27FC236}">
                <a16:creationId xmlns:a16="http://schemas.microsoft.com/office/drawing/2014/main" id="{9AD60721-116A-E946-F02E-FCB7156BEF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r="34331"/>
          <a:stretch/>
        </p:blipFill>
        <p:spPr>
          <a:xfrm>
            <a:off x="1220460" y="772794"/>
            <a:ext cx="6142504" cy="542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24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3392748" y="592543"/>
            <a:ext cx="540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API login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1D530A3-3E13-A1D4-54A5-FC3B417959F8}"/>
              </a:ext>
            </a:extLst>
          </p:cNvPr>
          <p:cNvSpPr/>
          <p:nvPr/>
        </p:nvSpPr>
        <p:spPr>
          <a:xfrm>
            <a:off x="0" y="6121154"/>
            <a:ext cx="12192000" cy="736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3" y="1631920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C76D5E-B91E-720C-4F30-5DA87B0C9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1" t="41958" r="2136" b="49999"/>
          <a:stretch/>
        </p:blipFill>
        <p:spPr>
          <a:xfrm>
            <a:off x="714502" y="3429000"/>
            <a:ext cx="10762994" cy="480926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EFD772A-0D81-5E11-FC24-D91174308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9" t="36936" r="2063" b="37817"/>
          <a:stretch/>
        </p:blipFill>
        <p:spPr>
          <a:xfrm>
            <a:off x="714502" y="2944597"/>
            <a:ext cx="10762994" cy="150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24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it-IT" sz="3600" dirty="0"/>
              <a:t>Login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7D9F5E-A96F-1E61-375A-AFB411D9C2CF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JWT is an Open standard for creating access tokens between a server and a client.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i="1" dirty="0"/>
              <a:t>flask-</a:t>
            </a:r>
            <a:r>
              <a:rPr lang="en-US" i="1" dirty="0" err="1"/>
              <a:t>jwt</a:t>
            </a:r>
            <a:r>
              <a:rPr lang="en-US" i="1" dirty="0"/>
              <a:t>-extended</a:t>
            </a:r>
            <a:r>
              <a:rPr lang="en-US" dirty="0"/>
              <a:t>” is a flask extension that provides us with the </a:t>
            </a:r>
            <a:r>
              <a:rPr lang="en-US" i="1" dirty="0"/>
              <a:t>@jwt_required </a:t>
            </a:r>
            <a:r>
              <a:rPr lang="en-US" dirty="0"/>
              <a:t>decorator, which allows access to the endpoint only after verification of the Token.</a:t>
            </a:r>
            <a:endParaRPr lang="it-IT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2B1D435-3E26-95E7-3341-1169BF63E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00" t="13262" r="37750" b="3564"/>
          <a:stretch/>
        </p:blipFill>
        <p:spPr>
          <a:xfrm>
            <a:off x="5984947" y="354959"/>
            <a:ext cx="5382102" cy="589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52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Authentication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7D9F5E-A96F-1E61-375A-AFB411D9C2CF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Flask-</a:t>
            </a:r>
            <a:r>
              <a:rPr lang="en-US" dirty="0" err="1"/>
              <a:t>Bcrypt</a:t>
            </a:r>
            <a:r>
              <a:rPr lang="en-US" dirty="0"/>
              <a:t> is a Flask extension that provides </a:t>
            </a:r>
            <a:r>
              <a:rPr lang="en-US" dirty="0" err="1"/>
              <a:t>bcrypt</a:t>
            </a:r>
            <a:r>
              <a:rPr lang="en-US" dirty="0"/>
              <a:t> hashing utilities for your application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Bcrypt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is a hashing algorithm. It takes in a plain text password as an input and returns a hash of that password.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check_password_hash</a:t>
            </a:r>
            <a:r>
              <a:rPr lang="en-US" dirty="0"/>
              <a:t>() tests a password hash against a candidate password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generate_password_hash</a:t>
            </a:r>
            <a:r>
              <a:rPr lang="en-US" dirty="0"/>
              <a:t>() generates a password hash using </a:t>
            </a:r>
            <a:r>
              <a:rPr lang="en-US" dirty="0" err="1"/>
              <a:t>bcrypt</a:t>
            </a:r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3BAE43-B064-8DF1-055F-55DEB4896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0" t="24913" r="35083" b="55360"/>
          <a:stretch/>
        </p:blipFill>
        <p:spPr>
          <a:xfrm>
            <a:off x="5987738" y="1800035"/>
            <a:ext cx="5628018" cy="30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21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5E0F82A-34B5-F4EE-B8D9-0CC41A3BD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0338" r="1685" b="55470"/>
          <a:stretch/>
        </p:blipFill>
        <p:spPr>
          <a:xfrm>
            <a:off x="714502" y="2688184"/>
            <a:ext cx="10762994" cy="202143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3392748" y="592543"/>
            <a:ext cx="540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API </a:t>
            </a:r>
            <a:r>
              <a:rPr lang="it-IT" sz="5400" dirty="0" err="1"/>
              <a:t>Prophet</a:t>
            </a:r>
            <a:endParaRPr lang="it-IT" sz="54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1D530A3-3E13-A1D4-54A5-FC3B417959F8}"/>
              </a:ext>
            </a:extLst>
          </p:cNvPr>
          <p:cNvSpPr/>
          <p:nvPr/>
        </p:nvSpPr>
        <p:spPr>
          <a:xfrm>
            <a:off x="0" y="6121154"/>
            <a:ext cx="12192000" cy="736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3" y="1631920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86C307E-73BE-B118-BD02-D9E062A09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" t="44944" r="2062" b="3749"/>
          <a:stretch/>
        </p:blipFill>
        <p:spPr>
          <a:xfrm>
            <a:off x="714502" y="2361021"/>
            <a:ext cx="10762994" cy="305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8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2372556" y="321348"/>
            <a:ext cx="744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Facebook </a:t>
            </a:r>
            <a:r>
              <a:rPr lang="it-IT" sz="5400" dirty="0" err="1"/>
              <a:t>Prophet</a:t>
            </a:r>
            <a:endParaRPr lang="it-IT" sz="54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B29768C-E1DE-2486-F965-9FB3041F3419}"/>
              </a:ext>
            </a:extLst>
          </p:cNvPr>
          <p:cNvSpPr/>
          <p:nvPr/>
        </p:nvSpPr>
        <p:spPr>
          <a:xfrm>
            <a:off x="-1" y="2679311"/>
            <a:ext cx="292964" cy="158405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617321A-3802-7390-B70A-F3781E476768}"/>
              </a:ext>
            </a:extLst>
          </p:cNvPr>
          <p:cNvSpPr/>
          <p:nvPr/>
        </p:nvSpPr>
        <p:spPr>
          <a:xfrm>
            <a:off x="11997691" y="2806050"/>
            <a:ext cx="194309" cy="14669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919B007-F813-4599-64B3-F12A4DF4AB37}"/>
              </a:ext>
            </a:extLst>
          </p:cNvPr>
          <p:cNvSpPr/>
          <p:nvPr/>
        </p:nvSpPr>
        <p:spPr>
          <a:xfrm>
            <a:off x="3703" y="2606739"/>
            <a:ext cx="292964" cy="171547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2D63941-238E-E702-10A3-A11A3EC40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75" t="12719" r="64453" b="54124"/>
          <a:stretch/>
        </p:blipFill>
        <p:spPr>
          <a:xfrm>
            <a:off x="953516" y="1487362"/>
            <a:ext cx="1972594" cy="1879178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8C964DF-88C5-BB4F-7E7C-534F05C9AA3B}"/>
              </a:ext>
            </a:extLst>
          </p:cNvPr>
          <p:cNvSpPr txBox="1"/>
          <p:nvPr/>
        </p:nvSpPr>
        <p:spPr>
          <a:xfrm>
            <a:off x="953516" y="3584385"/>
            <a:ext cx="19475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Filling of the paper waste of the Fermi apartment</a:t>
            </a:r>
            <a:endParaRPr lang="it-IT" sz="1400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ED4815E6-3ABA-A6FF-8E7F-6EF37AD33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45" t="26116" r="23124" b="14466"/>
          <a:stretch/>
        </p:blipFill>
        <p:spPr>
          <a:xfrm>
            <a:off x="4118240" y="1480494"/>
            <a:ext cx="2338036" cy="1885214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9557562-3F26-3E84-4CDD-32E4ED1AF0E3}"/>
              </a:ext>
            </a:extLst>
          </p:cNvPr>
          <p:cNvSpPr txBox="1"/>
          <p:nvPr/>
        </p:nvSpPr>
        <p:spPr>
          <a:xfrm>
            <a:off x="4217067" y="3588938"/>
            <a:ext cx="22442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Current fill level graph of the paper waste of the Fermi apartment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5BF8506B-6DD6-598D-02D9-88AE019C4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75" t="12661" r="25469" b="38932"/>
          <a:stretch/>
        </p:blipFill>
        <p:spPr>
          <a:xfrm>
            <a:off x="7599461" y="1546296"/>
            <a:ext cx="3530166" cy="1864572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3C32B176-4412-97D7-4B23-9BD0D93F3A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00" t="29466" r="20552" b="21062"/>
          <a:stretch/>
        </p:blipFill>
        <p:spPr>
          <a:xfrm>
            <a:off x="2993941" y="4535674"/>
            <a:ext cx="2970179" cy="1879178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D4E7DF7-02EA-9F08-C092-93BD853D8A2C}"/>
              </a:ext>
            </a:extLst>
          </p:cNvPr>
          <p:cNvSpPr txBox="1"/>
          <p:nvPr/>
        </p:nvSpPr>
        <p:spPr>
          <a:xfrm>
            <a:off x="953516" y="4734742"/>
            <a:ext cx="1947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292929"/>
                </a:solidFill>
                <a:latin typeface="source-serif-pro"/>
              </a:rPr>
              <a:t>Forecast plot</a:t>
            </a:r>
            <a:r>
              <a:rPr lang="en-US" sz="1400" dirty="0">
                <a:solidFill>
                  <a:srgbClr val="292929"/>
                </a:solidFill>
                <a:latin typeface="source-serif-pro"/>
              </a:rPr>
              <a:t>: A 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source-serif-pro"/>
              </a:rPr>
              <a:t>graph containing a plot of historical data points indicated by black dots and the forecast curve indicated by a blue line.</a:t>
            </a:r>
            <a:endParaRPr lang="it-IT" sz="1400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FF31D74-0001-F85B-8773-52C953A0E39A}"/>
              </a:ext>
            </a:extLst>
          </p:cNvPr>
          <p:cNvSpPr txBox="1"/>
          <p:nvPr/>
        </p:nvSpPr>
        <p:spPr>
          <a:xfrm>
            <a:off x="7957774" y="3539513"/>
            <a:ext cx="2244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Filling predictions made by </a:t>
            </a:r>
            <a:r>
              <a:rPr lang="en-US" sz="1400" dirty="0" err="1"/>
              <a:t>facebook</a:t>
            </a:r>
            <a:r>
              <a:rPr lang="en-US" sz="1400" dirty="0"/>
              <a:t> prophet</a:t>
            </a:r>
            <a:endParaRPr lang="it-IT" sz="14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1A80AE91-268F-07C9-50AA-AFC8B9ED6F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719" t="13884" r="19460" b="5145"/>
          <a:stretch/>
        </p:blipFill>
        <p:spPr>
          <a:xfrm>
            <a:off x="6610306" y="4320023"/>
            <a:ext cx="2234002" cy="2214435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745C68D-6BA2-32E3-B5A0-3CE3DFD42B1D}"/>
              </a:ext>
            </a:extLst>
          </p:cNvPr>
          <p:cNvSpPr txBox="1"/>
          <p:nvPr/>
        </p:nvSpPr>
        <p:spPr>
          <a:xfrm>
            <a:off x="9078522" y="4842463"/>
            <a:ext cx="22442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92929"/>
                </a:solidFill>
                <a:latin typeface="source-serif-pro"/>
              </a:rPr>
              <a:t>C</a:t>
            </a:r>
            <a:r>
              <a:rPr lang="en-US" sz="1400" b="0" i="1" dirty="0">
                <a:solidFill>
                  <a:srgbClr val="292929"/>
                </a:solidFill>
                <a:effectLst/>
                <a:latin typeface="source-serif-pro"/>
              </a:rPr>
              <a:t>omponents plot: 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source-serif-pro"/>
              </a:rPr>
              <a:t>a group of plots corresponding to various time series components (trend, </a:t>
            </a:r>
            <a:r>
              <a:rPr lang="en-US" sz="1400" b="0" i="0" dirty="0" err="1">
                <a:solidFill>
                  <a:srgbClr val="292929"/>
                </a:solidFill>
                <a:effectLst/>
                <a:latin typeface="source-serif-pro"/>
              </a:rPr>
              <a:t>seasonilities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  <a:endParaRPr lang="it-IT" sz="14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FBC37E2-259F-5264-5153-CF2D8817E1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179" t="12639" b="40311"/>
          <a:stretch/>
        </p:blipFill>
        <p:spPr>
          <a:xfrm>
            <a:off x="11129627" y="1551260"/>
            <a:ext cx="570142" cy="184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78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2371017" y="576689"/>
            <a:ext cx="744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Software Technologies</a:t>
            </a:r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2" y="1624097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2" descr="Flask Logo PNG Transparent &amp; SVG Vector - Freebie Supply">
            <a:extLst>
              <a:ext uri="{FF2B5EF4-FFF2-40B4-BE49-F238E27FC236}">
                <a16:creationId xmlns:a16="http://schemas.microsoft.com/office/drawing/2014/main" id="{6CE1BCCF-C6B0-9B12-0FA9-CFD1EBCC1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85" y="1946138"/>
            <a:ext cx="1004955" cy="129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he most useful docker commands | On software development">
            <a:extLst>
              <a:ext uri="{FF2B5EF4-FFF2-40B4-BE49-F238E27FC236}">
                <a16:creationId xmlns:a16="http://schemas.microsoft.com/office/drawing/2014/main" id="{3FEF8448-A74D-D3DA-0ED2-C8E87F663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907" y="1946138"/>
            <a:ext cx="1766656" cy="158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Juliane Blier - Développeuse Web">
            <a:extLst>
              <a:ext uri="{FF2B5EF4-FFF2-40B4-BE49-F238E27FC236}">
                <a16:creationId xmlns:a16="http://schemas.microsoft.com/office/drawing/2014/main" id="{81F2C969-D0E3-0FB5-9A96-C4B350148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872" y="1820510"/>
            <a:ext cx="1766656" cy="176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SolidWorks Logo : valor, histria, png, vector">
            <a:extLst>
              <a:ext uri="{FF2B5EF4-FFF2-40B4-BE49-F238E27FC236}">
                <a16:creationId xmlns:a16="http://schemas.microsoft.com/office/drawing/2014/main" id="{E3EE1D67-384F-3C2C-28AA-5084737F6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85" y="5343324"/>
            <a:ext cx="3051844" cy="58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CURA Settings for printing on 5XM – 5AXISMAKER SUPPORT">
            <a:extLst>
              <a:ext uri="{FF2B5EF4-FFF2-40B4-BE49-F238E27FC236}">
                <a16:creationId xmlns:a16="http://schemas.microsoft.com/office/drawing/2014/main" id="{308EA80D-0114-EA89-5F76-133EAC464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056" y="3781958"/>
            <a:ext cx="1186284" cy="116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Communauté Open Street Map OSM — Communauté de la Fabrique des Mobilites">
            <a:extLst>
              <a:ext uri="{FF2B5EF4-FFF2-40B4-BE49-F238E27FC236}">
                <a16:creationId xmlns:a16="http://schemas.microsoft.com/office/drawing/2014/main" id="{98E3DD38-FA80-64B4-60BB-70155B53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734" y="2063261"/>
            <a:ext cx="1792911" cy="14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Immagine">
            <a:extLst>
              <a:ext uri="{FF2B5EF4-FFF2-40B4-BE49-F238E27FC236}">
                <a16:creationId xmlns:a16="http://schemas.microsoft.com/office/drawing/2014/main" id="{AEB7827B-D569-A197-85CE-E7BEE2BF9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29" b="32582"/>
          <a:stretch/>
        </p:blipFill>
        <p:spPr bwMode="auto">
          <a:xfrm>
            <a:off x="4886974" y="5140709"/>
            <a:ext cx="2252211" cy="73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F461E715-583F-7676-C557-756908E65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8" b="25755"/>
          <a:stretch/>
        </p:blipFill>
        <p:spPr bwMode="auto">
          <a:xfrm>
            <a:off x="2896221" y="3788682"/>
            <a:ext cx="2029150" cy="106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 descr="Install issues - please advise - HADashboard - Home Assistant Community">
            <a:extLst>
              <a:ext uri="{FF2B5EF4-FFF2-40B4-BE49-F238E27FC236}">
                <a16:creationId xmlns:a16="http://schemas.microsoft.com/office/drawing/2014/main" id="{2B78DE19-C1AF-2B53-C06F-CDF7FE922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000" y="3866408"/>
            <a:ext cx="1396708" cy="131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4" descr="python:gunicorn [ともやん・どっと・ねっと]">
            <a:extLst>
              <a:ext uri="{FF2B5EF4-FFF2-40B4-BE49-F238E27FC236}">
                <a16:creationId xmlns:a16="http://schemas.microsoft.com/office/drawing/2014/main" id="{524B13A1-E737-A8AC-3DE2-46884CA0B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970" y="5519776"/>
            <a:ext cx="3048644" cy="66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6">
            <a:extLst>
              <a:ext uri="{FF2B5EF4-FFF2-40B4-BE49-F238E27FC236}">
                <a16:creationId xmlns:a16="http://schemas.microsoft.com/office/drawing/2014/main" id="{26CC75EF-CF9E-7EBF-9309-0F3D8976B4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83297" y="37559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A9C601D-AC88-3DA8-A059-15577B1676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810" y="2118887"/>
            <a:ext cx="1522766" cy="1522766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B29768C-E1DE-2486-F965-9FB3041F3419}"/>
              </a:ext>
            </a:extLst>
          </p:cNvPr>
          <p:cNvSpPr/>
          <p:nvPr/>
        </p:nvSpPr>
        <p:spPr>
          <a:xfrm>
            <a:off x="-1" y="2679311"/>
            <a:ext cx="292964" cy="158405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617321A-3802-7390-B70A-F3781E476768}"/>
              </a:ext>
            </a:extLst>
          </p:cNvPr>
          <p:cNvSpPr/>
          <p:nvPr/>
        </p:nvSpPr>
        <p:spPr>
          <a:xfrm>
            <a:off x="11997691" y="2806050"/>
            <a:ext cx="194309" cy="14669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919B007-F813-4599-64B3-F12A4DF4AB37}"/>
              </a:ext>
            </a:extLst>
          </p:cNvPr>
          <p:cNvSpPr/>
          <p:nvPr/>
        </p:nvSpPr>
        <p:spPr>
          <a:xfrm>
            <a:off x="3703" y="2606739"/>
            <a:ext cx="292964" cy="171547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365E7F6-AF37-88A0-FA11-CEABD802B407}"/>
              </a:ext>
            </a:extLst>
          </p:cNvPr>
          <p:cNvSpPr/>
          <p:nvPr/>
        </p:nvSpPr>
        <p:spPr>
          <a:xfrm>
            <a:off x="11899036" y="2613597"/>
            <a:ext cx="292964" cy="171547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50968C-FFA8-8585-2472-A8C1D65FE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861" y="4060794"/>
            <a:ext cx="2697332" cy="56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092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9" name="Rectangle 15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 Class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635243-E1A8-A268-8614-909A3D8C2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38" y="1210518"/>
            <a:ext cx="7608304" cy="4507920"/>
          </a:xfrm>
          <a:prstGeom prst="rect">
            <a:avLst/>
          </a:prstGeom>
        </p:spPr>
      </p:pic>
      <p:sp>
        <p:nvSpPr>
          <p:cNvPr id="173" name="Rectangle 16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0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5400" dirty="0"/>
              <a:t>Thanks for your attention!</a:t>
            </a:r>
            <a:br>
              <a:rPr lang="en-US" sz="5400" dirty="0"/>
            </a:br>
            <a:r>
              <a:rPr lang="en-US" sz="5400" dirty="0"/>
              <a:t>Questions?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4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6" descr="Ingranaggi">
            <a:extLst>
              <a:ext uri="{FF2B5EF4-FFF2-40B4-BE49-F238E27FC236}">
                <a16:creationId xmlns:a16="http://schemas.microsoft.com/office/drawing/2014/main" id="{DF66831A-FF3B-CAC3-7AE7-A11404589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29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633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89698-D6C0-234C-FCEB-6345FD06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Tecnologies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D34DF1-A54A-1B1E-792A-50CCF9FA6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Sensors</a:t>
            </a:r>
            <a:endParaRPr lang="it-IT" sz="300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C5A1D25-F585-FCAC-61ED-FE1F074EF5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3-axis </a:t>
            </a:r>
            <a:r>
              <a:rPr lang="it-IT" dirty="0" err="1"/>
              <a:t>gyroscope</a:t>
            </a:r>
            <a:r>
              <a:rPr lang="it-IT" dirty="0"/>
              <a:t> MPU-6050</a:t>
            </a:r>
          </a:p>
          <a:p>
            <a:r>
              <a:rPr lang="it-IT" dirty="0"/>
              <a:t>CO2 </a:t>
            </a:r>
            <a:r>
              <a:rPr lang="it-IT" dirty="0" err="1"/>
              <a:t>sensor</a:t>
            </a:r>
            <a:r>
              <a:rPr lang="it-IT" dirty="0"/>
              <a:t> Mq135</a:t>
            </a:r>
          </a:p>
          <a:p>
            <a:r>
              <a:rPr lang="it-IT" dirty="0"/>
              <a:t>Temperature and </a:t>
            </a:r>
            <a:r>
              <a:rPr lang="it-IT" dirty="0" err="1"/>
              <a:t>humidity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DHT11</a:t>
            </a:r>
          </a:p>
          <a:p>
            <a:r>
              <a:rPr lang="it-IT" dirty="0" err="1"/>
              <a:t>Ultrasonic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HC SR04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5DD99C7-4EF0-3A49-3F2A-9407ED61C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Actuators</a:t>
            </a:r>
            <a:endParaRPr lang="it-IT" sz="3000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D320786-BB31-7D13-C8B4-608310B1971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/>
              <a:t>16x2 I2C LCD display</a:t>
            </a:r>
          </a:p>
          <a:p>
            <a:r>
              <a:rPr lang="it-IT" dirty="0"/>
              <a:t>RFID RC-522 </a:t>
            </a:r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949015E7-FAB8-CF0D-B8CF-805C15DCE86D}"/>
              </a:ext>
            </a:extLst>
          </p:cNvPr>
          <p:cNvSpPr/>
          <p:nvPr/>
        </p:nvSpPr>
        <p:spPr>
          <a:xfrm>
            <a:off x="3907654" y="1402155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635311A-42C1-2A5B-A399-D5D8F507E8A1}"/>
              </a:ext>
            </a:extLst>
          </p:cNvPr>
          <p:cNvSpPr/>
          <p:nvPr/>
        </p:nvSpPr>
        <p:spPr>
          <a:xfrm>
            <a:off x="0" y="6121154"/>
            <a:ext cx="12192000" cy="736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978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2371017" y="576689"/>
            <a:ext cx="744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Sensors</a:t>
            </a:r>
            <a:endParaRPr lang="it-IT" sz="5400" dirty="0"/>
          </a:p>
        </p:txBody>
      </p:sp>
      <p:pic>
        <p:nvPicPr>
          <p:cNvPr id="4098" name="Picture 2" descr="Kit RFID RC-522 / 13,56 MHz | Baú da Eletrônica">
            <a:extLst>
              <a:ext uri="{FF2B5EF4-FFF2-40B4-BE49-F238E27FC236}">
                <a16:creationId xmlns:a16="http://schemas.microsoft.com/office/drawing/2014/main" id="{159D3AE5-432F-4C13-0684-D53D20379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2048577"/>
            <a:ext cx="2076109" cy="207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425DAB-07B9-6AF8-298E-2D2D26FDC660}"/>
              </a:ext>
            </a:extLst>
          </p:cNvPr>
          <p:cNvSpPr txBox="1"/>
          <p:nvPr/>
        </p:nvSpPr>
        <p:spPr>
          <a:xfrm>
            <a:off x="4305670" y="4651203"/>
            <a:ext cx="66138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CO2 </a:t>
            </a:r>
            <a:r>
              <a:rPr lang="it-IT" b="1" dirty="0" err="1"/>
              <a:t>sensor</a:t>
            </a:r>
            <a:r>
              <a:rPr lang="it-IT" b="1" dirty="0"/>
              <a:t> Mq135: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detect the presence of flammable gases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Marketed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generalized</a:t>
            </a:r>
            <a:r>
              <a:rPr lang="it-IT" dirty="0"/>
              <a:t> “air </a:t>
            </a:r>
            <a:r>
              <a:rPr lang="it-IT" dirty="0" err="1"/>
              <a:t>quality</a:t>
            </a:r>
            <a:r>
              <a:rPr lang="it-IT" dirty="0"/>
              <a:t>” </a:t>
            </a:r>
            <a:r>
              <a:rPr lang="it-IT" dirty="0" err="1"/>
              <a:t>sensor</a:t>
            </a:r>
            <a:r>
              <a:rPr lang="it-IT" dirty="0"/>
              <a:t>, </a:t>
            </a:r>
            <a:r>
              <a:rPr lang="en-US" dirty="0"/>
              <a:t>capable of measuring the concentrations of several gases, one of which is CO2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Low-cost alternative to more specialized (and more expensive) CO2-specific sensors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6B9AC6-2E02-B14D-F1DE-0AC8DCC3E7FA}"/>
              </a:ext>
            </a:extLst>
          </p:cNvPr>
          <p:cNvSpPr txBox="1"/>
          <p:nvPr/>
        </p:nvSpPr>
        <p:spPr>
          <a:xfrm>
            <a:off x="4305670" y="2213297"/>
            <a:ext cx="6613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3-axis </a:t>
            </a:r>
            <a:r>
              <a:rPr lang="it-IT" b="1" dirty="0" err="1"/>
              <a:t>gyroscope</a:t>
            </a:r>
            <a:r>
              <a:rPr lang="it-IT" b="1" dirty="0"/>
              <a:t> MPU-6050: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detect the movement direction and magnitude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I2C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Low-cost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get up and running and capturing the raw data output of the device</a:t>
            </a:r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133BFC-71ED-9A55-8303-580482D371C5}"/>
              </a:ext>
            </a:extLst>
          </p:cNvPr>
          <p:cNvSpPr/>
          <p:nvPr/>
        </p:nvSpPr>
        <p:spPr>
          <a:xfrm>
            <a:off x="115410" y="2050598"/>
            <a:ext cx="184732" cy="468651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B0AD731-EC2C-1BE0-D6B4-7D7B9EFCF50A}"/>
              </a:ext>
            </a:extLst>
          </p:cNvPr>
          <p:cNvSpPr/>
          <p:nvPr/>
        </p:nvSpPr>
        <p:spPr>
          <a:xfrm flipH="1">
            <a:off x="425906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7611AD2-9691-8330-538D-331BCD5B3925}"/>
              </a:ext>
            </a:extLst>
          </p:cNvPr>
          <p:cNvSpPr/>
          <p:nvPr/>
        </p:nvSpPr>
        <p:spPr>
          <a:xfrm flipH="1">
            <a:off x="696895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335E931-2524-159D-103A-8DD8CEB7E6E9}"/>
              </a:ext>
            </a:extLst>
          </p:cNvPr>
          <p:cNvSpPr/>
          <p:nvPr/>
        </p:nvSpPr>
        <p:spPr>
          <a:xfrm flipH="1">
            <a:off x="438337" y="5224400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BAF77AD-FC38-34BE-F2AF-1B928B81D593}"/>
              </a:ext>
            </a:extLst>
          </p:cNvPr>
          <p:cNvSpPr/>
          <p:nvPr/>
        </p:nvSpPr>
        <p:spPr>
          <a:xfrm flipH="1">
            <a:off x="730339" y="5224399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B4447E2-80DF-6CB9-682C-45EF4CB523EF}"/>
              </a:ext>
            </a:extLst>
          </p:cNvPr>
          <p:cNvSpPr/>
          <p:nvPr/>
        </p:nvSpPr>
        <p:spPr>
          <a:xfrm>
            <a:off x="3907654" y="1402155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" descr="Акселерометр и гироскоп MPU-6050 - купить с доставкой по Киеву и ...">
            <a:extLst>
              <a:ext uri="{FF2B5EF4-FFF2-40B4-BE49-F238E27FC236}">
                <a16:creationId xmlns:a16="http://schemas.microsoft.com/office/drawing/2014/main" id="{9C66B6FF-8613-E0CC-33A7-9C3B89D65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2048578"/>
            <a:ext cx="2076108" cy="207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Q135 Oxygen Air Quality Sensor Module | | NUTTY ENGINEER">
            <a:extLst>
              <a:ext uri="{FF2B5EF4-FFF2-40B4-BE49-F238E27FC236}">
                <a16:creationId xmlns:a16="http://schemas.microsoft.com/office/drawing/2014/main" id="{9497A8FC-5EAC-B60A-8190-C0BEB50D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4822338"/>
            <a:ext cx="2076108" cy="169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852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2371017" y="576689"/>
            <a:ext cx="744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Sensors</a:t>
            </a:r>
            <a:endParaRPr lang="it-IT" sz="5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425DAB-07B9-6AF8-298E-2D2D26FDC660}"/>
              </a:ext>
            </a:extLst>
          </p:cNvPr>
          <p:cNvSpPr txBox="1"/>
          <p:nvPr/>
        </p:nvSpPr>
        <p:spPr>
          <a:xfrm>
            <a:off x="4305670" y="4794890"/>
            <a:ext cx="6613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Ultrasonic</a:t>
            </a:r>
            <a:r>
              <a:rPr lang="it-IT" b="1" dirty="0"/>
              <a:t> </a:t>
            </a:r>
            <a:r>
              <a:rPr lang="it-IT" b="1" dirty="0" err="1"/>
              <a:t>sensor</a:t>
            </a:r>
            <a:r>
              <a:rPr lang="it-IT" b="1" dirty="0"/>
              <a:t> HC SR04: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Minimum measurable distance 2cm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distance measurable 400cm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Resolution: 3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method for measuring distances, where high precision combined with a high measuring range is required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6B9AC6-2E02-B14D-F1DE-0AC8DCC3E7FA}"/>
              </a:ext>
            </a:extLst>
          </p:cNvPr>
          <p:cNvSpPr txBox="1"/>
          <p:nvPr/>
        </p:nvSpPr>
        <p:spPr>
          <a:xfrm>
            <a:off x="4305670" y="2104182"/>
            <a:ext cx="6613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Temperature and </a:t>
            </a:r>
            <a:r>
              <a:rPr lang="it-IT" b="1" dirty="0" err="1"/>
              <a:t>humidity</a:t>
            </a:r>
            <a:r>
              <a:rPr lang="it-IT" b="1" dirty="0"/>
              <a:t> </a:t>
            </a:r>
            <a:r>
              <a:rPr lang="it-IT" b="1" dirty="0" err="1"/>
              <a:t>sensor</a:t>
            </a:r>
            <a:r>
              <a:rPr lang="it-IT" b="1" dirty="0"/>
              <a:t> DHT11: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Output: Serial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Range: 0°C to 50°C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Humidity Range: 20% to 90%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Accuracy: ±1°C and ±1%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interface with other microcontrollers</a:t>
            </a:r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133BFC-71ED-9A55-8303-580482D371C5}"/>
              </a:ext>
            </a:extLst>
          </p:cNvPr>
          <p:cNvSpPr/>
          <p:nvPr/>
        </p:nvSpPr>
        <p:spPr>
          <a:xfrm>
            <a:off x="115410" y="2050598"/>
            <a:ext cx="184732" cy="468651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B0AD731-EC2C-1BE0-D6B4-7D7B9EFCF50A}"/>
              </a:ext>
            </a:extLst>
          </p:cNvPr>
          <p:cNvSpPr/>
          <p:nvPr/>
        </p:nvSpPr>
        <p:spPr>
          <a:xfrm flipH="1">
            <a:off x="425906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7611AD2-9691-8330-538D-331BCD5B3925}"/>
              </a:ext>
            </a:extLst>
          </p:cNvPr>
          <p:cNvSpPr/>
          <p:nvPr/>
        </p:nvSpPr>
        <p:spPr>
          <a:xfrm flipH="1">
            <a:off x="696895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335E931-2524-159D-103A-8DD8CEB7E6E9}"/>
              </a:ext>
            </a:extLst>
          </p:cNvPr>
          <p:cNvSpPr/>
          <p:nvPr/>
        </p:nvSpPr>
        <p:spPr>
          <a:xfrm flipH="1">
            <a:off x="438337" y="5224400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BAF77AD-FC38-34BE-F2AF-1B928B81D593}"/>
              </a:ext>
            </a:extLst>
          </p:cNvPr>
          <p:cNvSpPr/>
          <p:nvPr/>
        </p:nvSpPr>
        <p:spPr>
          <a:xfrm flipH="1">
            <a:off x="730339" y="5224399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B4447E2-80DF-6CB9-682C-45EF4CB523EF}"/>
              </a:ext>
            </a:extLst>
          </p:cNvPr>
          <p:cNvSpPr/>
          <p:nvPr/>
        </p:nvSpPr>
        <p:spPr>
          <a:xfrm>
            <a:off x="3907654" y="1402155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02" name="Picture 6" descr="MQ135 Oxygen Air Quality Sensor Module | | NUTTY ENGINEER">
            <a:extLst>
              <a:ext uri="{FF2B5EF4-FFF2-40B4-BE49-F238E27FC236}">
                <a16:creationId xmlns:a16="http://schemas.microsoft.com/office/drawing/2014/main" id="{9497A8FC-5EAC-B60A-8190-C0BEB50D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4822338"/>
            <a:ext cx="2076108" cy="169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Ultrasonic Distance Sensor HC-SR04 Australia - Little Bird">
            <a:extLst>
              <a:ext uri="{FF2B5EF4-FFF2-40B4-BE49-F238E27FC236}">
                <a16:creationId xmlns:a16="http://schemas.microsoft.com/office/drawing/2014/main" id="{E653F852-20D6-B4BC-31AD-C5CD6187A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2"/>
          <a:stretch/>
        </p:blipFill>
        <p:spPr bwMode="auto">
          <a:xfrm>
            <a:off x="904563" y="4434989"/>
            <a:ext cx="2474128" cy="230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HT11 Temperature Humidity Sensor 16bit Digital">
            <a:extLst>
              <a:ext uri="{FF2B5EF4-FFF2-40B4-BE49-F238E27FC236}">
                <a16:creationId xmlns:a16="http://schemas.microsoft.com/office/drawing/2014/main" id="{A8C75354-F46D-0324-5C47-704F1A247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2212663"/>
            <a:ext cx="2197551" cy="164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040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622006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3700" dirty="0" err="1"/>
              <a:t>Sensors</a:t>
            </a:r>
            <a:r>
              <a:rPr lang="it-IT" sz="3700" dirty="0"/>
              <a:t>: package 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EB527ED-9A68-D80F-3488-4C573FE6C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7" t="17391" r="46918" b="13114"/>
          <a:stretch/>
        </p:blipFill>
        <p:spPr>
          <a:xfrm>
            <a:off x="1086653" y="825108"/>
            <a:ext cx="6134470" cy="52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67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2371017" y="576689"/>
            <a:ext cx="744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Actuators</a:t>
            </a:r>
            <a:endParaRPr lang="it-IT" sz="5400" dirty="0"/>
          </a:p>
        </p:txBody>
      </p:sp>
      <p:pic>
        <p:nvPicPr>
          <p:cNvPr id="4098" name="Picture 2" descr="Kit RFID RC-522 / 13,56 MHz | Baú da Eletrônica">
            <a:extLst>
              <a:ext uri="{FF2B5EF4-FFF2-40B4-BE49-F238E27FC236}">
                <a16:creationId xmlns:a16="http://schemas.microsoft.com/office/drawing/2014/main" id="{159D3AE5-432F-4C13-0684-D53D20379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2048577"/>
            <a:ext cx="2076109" cy="207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CD Display 16x2 White on Blue - I2C Backpack Controlled - DIYElectronics">
            <a:extLst>
              <a:ext uri="{FF2B5EF4-FFF2-40B4-BE49-F238E27FC236}">
                <a16:creationId xmlns:a16="http://schemas.microsoft.com/office/drawing/2014/main" id="{9C13FDC7-8AE7-D139-E978-5FC46ACD2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4562603"/>
            <a:ext cx="2076109" cy="221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425DAB-07B9-6AF8-298E-2D2D26FDC660}"/>
              </a:ext>
            </a:extLst>
          </p:cNvPr>
          <p:cNvSpPr txBox="1"/>
          <p:nvPr/>
        </p:nvSpPr>
        <p:spPr>
          <a:xfrm>
            <a:off x="4305670" y="4901233"/>
            <a:ext cx="6613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16x2 I2C LCD display: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allows you to display up to 32 characters at a time, arranged in 2 lines of 16 characters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integrated I2C communication interface makes it extremely easy to use with Arduino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6B9AC6-2E02-B14D-F1DE-0AC8DCC3E7FA}"/>
              </a:ext>
            </a:extLst>
          </p:cNvPr>
          <p:cNvSpPr txBox="1"/>
          <p:nvPr/>
        </p:nvSpPr>
        <p:spPr>
          <a:xfrm>
            <a:off x="4305670" y="2349025"/>
            <a:ext cx="6613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Card Reader RFID RC-522 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normally used in application where certain person/object has to be identified with a unique 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303030"/>
                </a:solidFill>
                <a:effectLst/>
                <a:latin typeface="-apple-system"/>
              </a:rPr>
              <a:t>Communication</a:t>
            </a:r>
            <a:r>
              <a:rPr lang="it-IT" b="0" i="0" dirty="0">
                <a:solidFill>
                  <a:srgbClr val="303030"/>
                </a:solidFill>
                <a:effectLst/>
                <a:latin typeface="-apple-system"/>
              </a:rPr>
              <a:t> : SPI, I2C </a:t>
            </a:r>
            <a:r>
              <a:rPr lang="it-IT" b="0" i="0" dirty="0" err="1">
                <a:solidFill>
                  <a:srgbClr val="303030"/>
                </a:solidFill>
                <a:effectLst/>
                <a:latin typeface="-apple-system"/>
              </a:rPr>
              <a:t>protocol</a:t>
            </a:r>
            <a:r>
              <a:rPr lang="it-IT" b="0" i="0" dirty="0">
                <a:solidFill>
                  <a:srgbClr val="303030"/>
                </a:solidFill>
                <a:effectLst/>
                <a:latin typeface="-apple-system"/>
              </a:rPr>
              <a:t>, UART (</a:t>
            </a:r>
            <a:r>
              <a:rPr lang="en-US" b="0" i="0" dirty="0">
                <a:solidFill>
                  <a:srgbClr val="303030"/>
                </a:solidFill>
                <a:effectLst/>
                <a:latin typeface="-apple-system"/>
              </a:rPr>
              <a:t>SPI is often used since it is the faster</a:t>
            </a:r>
            <a:r>
              <a:rPr lang="it-IT" b="0" i="0" dirty="0">
                <a:solidFill>
                  <a:srgbClr val="303030"/>
                </a:solidFill>
                <a:effectLst/>
                <a:latin typeface="-apple-system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-apple-system"/>
              </a:rPr>
              <a:t>The module can be easily used with Arduino because of its readily available RC522 RFID Arduino library</a:t>
            </a:r>
            <a:endParaRPr lang="it-IT" b="0" i="0" dirty="0">
              <a:solidFill>
                <a:srgbClr val="303030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-apple-system"/>
              </a:rPr>
              <a:t>RF Module consists of a RFID reader, RFID card and a key chain</a:t>
            </a:r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133BFC-71ED-9A55-8303-580482D371C5}"/>
              </a:ext>
            </a:extLst>
          </p:cNvPr>
          <p:cNvSpPr/>
          <p:nvPr/>
        </p:nvSpPr>
        <p:spPr>
          <a:xfrm>
            <a:off x="115410" y="2050598"/>
            <a:ext cx="184732" cy="468651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B0AD731-EC2C-1BE0-D6B4-7D7B9EFCF50A}"/>
              </a:ext>
            </a:extLst>
          </p:cNvPr>
          <p:cNvSpPr/>
          <p:nvPr/>
        </p:nvSpPr>
        <p:spPr>
          <a:xfrm flipH="1">
            <a:off x="425906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7611AD2-9691-8330-538D-331BCD5B3925}"/>
              </a:ext>
            </a:extLst>
          </p:cNvPr>
          <p:cNvSpPr/>
          <p:nvPr/>
        </p:nvSpPr>
        <p:spPr>
          <a:xfrm flipH="1">
            <a:off x="696895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335E931-2524-159D-103A-8DD8CEB7E6E9}"/>
              </a:ext>
            </a:extLst>
          </p:cNvPr>
          <p:cNvSpPr/>
          <p:nvPr/>
        </p:nvSpPr>
        <p:spPr>
          <a:xfrm flipH="1">
            <a:off x="438337" y="5224400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BAF77AD-FC38-34BE-F2AF-1B928B81D593}"/>
              </a:ext>
            </a:extLst>
          </p:cNvPr>
          <p:cNvSpPr/>
          <p:nvPr/>
        </p:nvSpPr>
        <p:spPr>
          <a:xfrm flipH="1">
            <a:off x="730339" y="5224399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B4447E2-80DF-6CB9-682C-45EF4CB523EF}"/>
              </a:ext>
            </a:extLst>
          </p:cNvPr>
          <p:cNvSpPr/>
          <p:nvPr/>
        </p:nvSpPr>
        <p:spPr>
          <a:xfrm>
            <a:off x="3907654" y="1402155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449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622006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3700" dirty="0" err="1"/>
              <a:t>Actuators</a:t>
            </a:r>
            <a:r>
              <a:rPr lang="it-IT" sz="3700" dirty="0"/>
              <a:t> 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diagramma&#10;&#10;Descrizione generata automaticamente">
            <a:extLst>
              <a:ext uri="{FF2B5EF4-FFF2-40B4-BE49-F238E27FC236}">
                <a16:creationId xmlns:a16="http://schemas.microsoft.com/office/drawing/2014/main" id="{63192D24-92C5-78F3-A256-0D623B8F3F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7" t="6944" r="29642"/>
          <a:stretch/>
        </p:blipFill>
        <p:spPr>
          <a:xfrm>
            <a:off x="1193716" y="664308"/>
            <a:ext cx="6302472" cy="560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65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076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5">
            <a:extLst>
              <a:ext uri="{FF2B5EF4-FFF2-40B4-BE49-F238E27FC236}">
                <a16:creationId xmlns:a16="http://schemas.microsoft.com/office/drawing/2014/main" id="{F4FFE2E5-E79B-30B7-F0E8-30DC4086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" b="4499"/>
          <a:stretch/>
        </p:blipFill>
        <p:spPr>
          <a:xfrm>
            <a:off x="323440" y="1532071"/>
            <a:ext cx="7048489" cy="3790289"/>
          </a:xfrm>
          <a:prstGeom prst="rect">
            <a:avLst/>
          </a:prstGeom>
        </p:spPr>
      </p:pic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8052497" y="1056640"/>
            <a:ext cx="3197660" cy="3125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Finite state machine</a:t>
            </a:r>
          </a:p>
        </p:txBody>
      </p:sp>
      <p:pic>
        <p:nvPicPr>
          <p:cNvPr id="2" name="Segnaposto contenuto 4">
            <a:extLst>
              <a:ext uri="{FF2B5EF4-FFF2-40B4-BE49-F238E27FC236}">
                <a16:creationId xmlns:a16="http://schemas.microsoft.com/office/drawing/2014/main" id="{16E3AD3C-A18D-EDB9-CAA9-E0AF82B835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147"/>
          <a:stretch/>
        </p:blipFill>
        <p:spPr>
          <a:xfrm>
            <a:off x="289437" y="1424983"/>
            <a:ext cx="7116493" cy="415686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4093481-CA59-E5DE-4246-C42EB389F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62" y="1466534"/>
            <a:ext cx="7077368" cy="40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1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5">
            <a:extLst>
              <a:ext uri="{FF2B5EF4-FFF2-40B4-BE49-F238E27FC236}">
                <a16:creationId xmlns:a16="http://schemas.microsoft.com/office/drawing/2014/main" id="{F4FFE2E5-E79B-30B7-F0E8-30DC4086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" b="4499"/>
          <a:stretch/>
        </p:blipFill>
        <p:spPr>
          <a:xfrm>
            <a:off x="323440" y="1532071"/>
            <a:ext cx="7048489" cy="3790289"/>
          </a:xfrm>
          <a:prstGeom prst="rect">
            <a:avLst/>
          </a:prstGeom>
        </p:spPr>
      </p:pic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8052497" y="1056640"/>
            <a:ext cx="3197660" cy="3125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Finite state machine for organic waste</a:t>
            </a:r>
          </a:p>
        </p:txBody>
      </p:sp>
      <p:pic>
        <p:nvPicPr>
          <p:cNvPr id="2" name="Segnaposto contenuto 4">
            <a:extLst>
              <a:ext uri="{FF2B5EF4-FFF2-40B4-BE49-F238E27FC236}">
                <a16:creationId xmlns:a16="http://schemas.microsoft.com/office/drawing/2014/main" id="{16E3AD3C-A18D-EDB9-CAA9-E0AF82B835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147"/>
          <a:stretch/>
        </p:blipFill>
        <p:spPr>
          <a:xfrm>
            <a:off x="289437" y="1424983"/>
            <a:ext cx="7116493" cy="415686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7FC674B-AD6E-8261-BB09-FA7079684192}"/>
              </a:ext>
            </a:extLst>
          </p:cNvPr>
          <p:cNvSpPr txBox="1"/>
          <p:nvPr/>
        </p:nvSpPr>
        <p:spPr>
          <a:xfrm>
            <a:off x="546301" y="5688936"/>
            <a:ext cx="1953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delta_time</a:t>
            </a:r>
            <a:r>
              <a:rPr lang="en-US" sz="1200" dirty="0"/>
              <a:t> = interval of days since the last emptying</a:t>
            </a:r>
            <a:endParaRPr lang="it-IT" sz="12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778D0B-3678-5774-94B2-CE1B8D8EBC36}"/>
              </a:ext>
            </a:extLst>
          </p:cNvPr>
          <p:cNvSpPr txBox="1"/>
          <p:nvPr/>
        </p:nvSpPr>
        <p:spPr>
          <a:xfrm>
            <a:off x="2500242" y="5688936"/>
            <a:ext cx="3099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dd_time</a:t>
            </a:r>
            <a:r>
              <a:rPr lang="en-US" sz="1200" dirty="0"/>
              <a:t> = number of days that can elapse since the last emptying. Depending on the temperature it is 5 days for average temperatures, 3 for high temperatures and 2 for very high temperatures.</a:t>
            </a:r>
            <a:endParaRPr lang="it-IT" sz="12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58DF147-D7A8-04A8-021F-0BB416195E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33"/>
          <a:stretch/>
        </p:blipFill>
        <p:spPr>
          <a:xfrm>
            <a:off x="321035" y="1447495"/>
            <a:ext cx="7084895" cy="40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7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 organic waste threshold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11F2BD6-61F4-09A7-6E14-CF5DFD9F5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6" b="3623"/>
          <a:stretch/>
        </p:blipFill>
        <p:spPr>
          <a:xfrm>
            <a:off x="545238" y="1446144"/>
            <a:ext cx="7608304" cy="403666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16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3392747" y="592463"/>
            <a:ext cx="540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API </a:t>
            </a:r>
            <a:r>
              <a:rPr lang="it-IT" sz="5400" dirty="0" err="1"/>
              <a:t>map</a:t>
            </a:r>
            <a:endParaRPr lang="it-IT" sz="54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1D530A3-3E13-A1D4-54A5-FC3B417959F8}"/>
              </a:ext>
            </a:extLst>
          </p:cNvPr>
          <p:cNvSpPr/>
          <p:nvPr/>
        </p:nvSpPr>
        <p:spPr>
          <a:xfrm>
            <a:off x="0" y="6121154"/>
            <a:ext cx="12192000" cy="736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1" y="1641443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9DA944C-BC86-7C23-A672-7F908E482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9" t="36936" r="2063" b="37817"/>
          <a:stretch/>
        </p:blipFill>
        <p:spPr>
          <a:xfrm>
            <a:off x="714502" y="2944597"/>
            <a:ext cx="10762994" cy="150860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167E1B8-FAA3-2041-B1D3-59D201544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" t="33542" r="2062" b="24380"/>
          <a:stretch/>
        </p:blipFill>
        <p:spPr>
          <a:xfrm>
            <a:off x="714502" y="2713534"/>
            <a:ext cx="10762994" cy="250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03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7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</a:t>
            </a:r>
          </a:p>
        </p:txBody>
      </p:sp>
      <p:sp>
        <p:nvSpPr>
          <p:cNvPr id="90" name="Rectangle 8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7D9F5E-A96F-1E61-375A-AFB411D9C2CF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create a list of points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Each point corresponds to a bin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Each point is described by a dictionary that contains the information about the bin (typology, status, address, </a:t>
            </a:r>
            <a:r>
              <a:rPr lang="en-US" dirty="0" err="1"/>
              <a:t>etc</a:t>
            </a:r>
            <a:r>
              <a:rPr lang="en-US" dirty="0"/>
              <a:t>…) </a:t>
            </a:r>
          </a:p>
        </p:txBody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8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1BC0A27-38CF-C6CC-CBAF-82F96CEA1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0" t="12640" r="24583" b="3631"/>
          <a:stretch/>
        </p:blipFill>
        <p:spPr>
          <a:xfrm>
            <a:off x="5696793" y="1053400"/>
            <a:ext cx="6184973" cy="475056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9261205-72DB-130F-67CC-651BA7793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7" t="82742" r="59578" b="13017"/>
          <a:stretch/>
        </p:blipFill>
        <p:spPr>
          <a:xfrm>
            <a:off x="5780397" y="5810828"/>
            <a:ext cx="2924630" cy="22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34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539EC0C-DA09-0CBF-4044-7A1A4B526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31" t="13522" r="15217" b="5615"/>
          <a:stretch/>
        </p:blipFill>
        <p:spPr>
          <a:xfrm>
            <a:off x="295295" y="1050095"/>
            <a:ext cx="8082625" cy="482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6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5E0F82A-34B5-F4EE-B8D9-0CC41A3BD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0338" r="1685" b="55470"/>
          <a:stretch/>
        </p:blipFill>
        <p:spPr>
          <a:xfrm>
            <a:off x="714500" y="2803309"/>
            <a:ext cx="10762994" cy="202143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3392747" y="583566"/>
            <a:ext cx="540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API Best </a:t>
            </a:r>
            <a:r>
              <a:rPr lang="it-IT" sz="5400" dirty="0" err="1"/>
              <a:t>Path</a:t>
            </a:r>
            <a:endParaRPr lang="it-IT" sz="54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1D530A3-3E13-A1D4-54A5-FC3B417959F8}"/>
              </a:ext>
            </a:extLst>
          </p:cNvPr>
          <p:cNvSpPr/>
          <p:nvPr/>
        </p:nvSpPr>
        <p:spPr>
          <a:xfrm>
            <a:off x="0" y="6121154"/>
            <a:ext cx="12192000" cy="736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2" y="1624097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4427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</TotalTime>
  <Words>616</Words>
  <Application>Microsoft Office PowerPoint</Application>
  <PresentationFormat>Widescreen</PresentationFormat>
  <Paragraphs>78</Paragraphs>
  <Slides>28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source-serif-pro</vt:lpstr>
      <vt:lpstr>Tema di Office</vt:lpstr>
      <vt:lpstr>SYSTEM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Map</vt:lpstr>
      <vt:lpstr>Presentazione standard di PowerPoint</vt:lpstr>
      <vt:lpstr>Presentazione standard di PowerPoint</vt:lpstr>
      <vt:lpstr>Presentazione standard di PowerPoint</vt:lpstr>
      <vt:lpstr>JSON Response</vt:lpstr>
      <vt:lpstr>Presentazione standard di PowerPoint</vt:lpstr>
      <vt:lpstr>Presentazione standard di PowerPoint</vt:lpstr>
      <vt:lpstr>Presentazione standard di PowerPoint</vt:lpstr>
      <vt:lpstr>Login</vt:lpstr>
      <vt:lpstr>Authentication</vt:lpstr>
      <vt:lpstr>Presentazione standard di PowerPoint</vt:lpstr>
      <vt:lpstr>Presentazione standard di PowerPoint</vt:lpstr>
      <vt:lpstr>Presentazione standard di PowerPoint</vt:lpstr>
      <vt:lpstr>Thanks for your attention! Questions?</vt:lpstr>
      <vt:lpstr>Presentazione standard di PowerPoint</vt:lpstr>
      <vt:lpstr>Tecnologies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DESIGN</dc:title>
  <dc:creator>ALESSIA SAPORITA</dc:creator>
  <cp:lastModifiedBy>ALESSIA SAPORITA</cp:lastModifiedBy>
  <cp:revision>29</cp:revision>
  <dcterms:created xsi:type="dcterms:W3CDTF">2023-03-12T09:05:51Z</dcterms:created>
  <dcterms:modified xsi:type="dcterms:W3CDTF">2023-03-15T10:53:27Z</dcterms:modified>
</cp:coreProperties>
</file>